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9e526e1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9e526e1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OOD is a programming paradigm. </a:t>
            </a:r>
            <a:r>
              <a:rPr b="1" lang="en-CA">
                <a:solidFill>
                  <a:schemeClr val="dk1"/>
                </a:solidFill>
              </a:rPr>
              <a:t>It is a modular approach to coding.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It’s simply a way of writing software where you break a big problem down into </a:t>
            </a:r>
            <a:r>
              <a:rPr b="1" lang="en-CA">
                <a:solidFill>
                  <a:schemeClr val="dk1"/>
                </a:solidFill>
              </a:rPr>
              <a:t>"things" (Objects)</a:t>
            </a:r>
            <a:r>
              <a:rPr lang="en-CA">
                <a:solidFill>
                  <a:schemeClr val="dk1"/>
                </a:solidFill>
              </a:rPr>
              <a:t> rather than </a:t>
            </a:r>
            <a:r>
              <a:rPr b="1" lang="en-CA">
                <a:solidFill>
                  <a:schemeClr val="dk1"/>
                </a:solidFill>
              </a:rPr>
              <a:t>"actions.", </a:t>
            </a:r>
            <a:r>
              <a:rPr lang="en-CA">
                <a:solidFill>
                  <a:schemeClr val="dk1"/>
                </a:solidFill>
              </a:rPr>
              <a:t> treating it like a set of </a:t>
            </a:r>
            <a:r>
              <a:rPr b="1" lang="en-CA">
                <a:solidFill>
                  <a:schemeClr val="dk1"/>
                </a:solidFill>
              </a:rPr>
              <a:t>Lego bricks</a:t>
            </a:r>
            <a:r>
              <a:rPr lang="en-CA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This course introduces the fundamentals of OOD and OOP.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To </a:t>
            </a:r>
            <a:r>
              <a:rPr b="1" lang="en-CA">
                <a:solidFill>
                  <a:schemeClr val="dk1"/>
                </a:solidFill>
              </a:rPr>
              <a:t>plan</a:t>
            </a:r>
            <a:r>
              <a:rPr lang="en-CA">
                <a:solidFill>
                  <a:schemeClr val="dk1"/>
                </a:solidFill>
              </a:rPr>
              <a:t> the solution.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To </a:t>
            </a:r>
            <a:r>
              <a:rPr b="1" lang="en-CA">
                <a:solidFill>
                  <a:schemeClr val="dk1"/>
                </a:solidFill>
              </a:rPr>
              <a:t>build</a:t>
            </a:r>
            <a:r>
              <a:rPr lang="en-CA">
                <a:solidFill>
                  <a:schemeClr val="dk1"/>
                </a:solidFill>
              </a:rPr>
              <a:t> the solution.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Students learn: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the implementation of fundamental programming constructs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the core OOD concepts such as classes, objects, inheritance, polymorphism, and inter-object communication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 apply them to build applications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a2bf26dd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a2bf26dd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For AI options: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 Student </a:t>
            </a:r>
            <a:r>
              <a:rPr b="1" lang="en-CA">
                <a:solidFill>
                  <a:schemeClr val="dk1"/>
                </a:solidFill>
              </a:rPr>
              <a:t>critically evaluates all AI feedback</a:t>
            </a:r>
            <a:r>
              <a:rPr lang="en-CA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Which suggestions improve clarity?  Which are irrelevant?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Why accept or reject each piece of feedback?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Document rationale alongside design revisions.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For non-AI users</a:t>
            </a:r>
            <a:r>
              <a:rPr lang="en-CA">
                <a:solidFill>
                  <a:schemeClr val="dk1"/>
                </a:solidFill>
              </a:rPr>
              <a:t>:</a:t>
            </a:r>
            <a:r>
              <a:rPr b="1" lang="en-CA">
                <a:solidFill>
                  <a:schemeClr val="dk1"/>
                </a:solidFill>
              </a:rPr>
              <a:t> ensure equitable effort and assessment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a9e526e1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a9e526e1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a9e526e1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aa9e526e1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a9e526e1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aa9e526e1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Following the the GenAI Assessment Scale, we can adjust or adapt the different levels of AI use to fit our course </a:t>
            </a:r>
            <a:r>
              <a:rPr lang="en-CA">
                <a:solidFill>
                  <a:schemeClr val="dk1"/>
                </a:solidFill>
              </a:rPr>
              <a:t>assignment or assessment.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We i</a:t>
            </a:r>
            <a:r>
              <a:rPr lang="en-CA">
                <a:solidFill>
                  <a:schemeClr val="dk1"/>
                </a:solidFill>
              </a:rPr>
              <a:t>dentify the foundational skills that students must master independently and prohibit Al use for these specific tasks.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We can define different AI’s roles such as a critic, an improvement provider, but not as the content creator.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dk1"/>
                </a:solidFill>
              </a:rPr>
              <a:t>Provide example prompt which guide them to play with AI meaningfully and appropriately. Provide them with clear intent and expectation of how to use AI responsibility and effectively.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Mandatory reflection is essential. We can tie any use of Al to a graded reflection where students must justify their interaction and decisions.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This is important for turning Al use into a learning activity. Some students may do so without requirement but I believe lots of them will not.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I believe making it mandatory gives them the opportunity to critically evaluate AI’s output, consider bias and AI’s limitations.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Mandate a simple declaration of Al use. Also give them some examples or templates.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dk1"/>
                </a:solidFill>
              </a:rPr>
              <a:t>This helps normalize transparency and fosters academic integrity.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aa9e526e1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aa9e526e1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a9e526e1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a9e526e1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</a:rPr>
              <a:t>Artificial intelligence is rapidly transforming the landscape of computer science education, offering us both profound opportunities and significant challenges.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</a:rPr>
              <a:t>Because LLMs treat programming syntax like natural language, they can now instantly generate design solutions and functional code for entry-level applications..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</a:rPr>
              <a:t>However, But this capability creates a critical risk: that students will use these tools to bypass the essential struggle of learning.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The central challenge we face is not stopping the use of AI, but changing </a:t>
            </a:r>
            <a:r>
              <a:rPr i="1" lang="en-CA">
                <a:solidFill>
                  <a:schemeClr val="dk1"/>
                </a:solidFill>
              </a:rPr>
              <a:t>how</a:t>
            </a:r>
            <a:r>
              <a:rPr lang="en-CA">
                <a:solidFill>
                  <a:schemeClr val="dk1"/>
                </a:solidFill>
              </a:rPr>
              <a:t> it is used.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Our project aims to shift students from being </a:t>
            </a:r>
            <a:r>
              <a:rPr b="1" lang="en-CA">
                <a:solidFill>
                  <a:schemeClr val="dk1"/>
                </a:solidFill>
              </a:rPr>
              <a:t>passive consumers</a:t>
            </a:r>
            <a:r>
              <a:rPr lang="en-CA">
                <a:solidFill>
                  <a:schemeClr val="dk1"/>
                </a:solidFill>
              </a:rPr>
              <a:t> of AI code to </a:t>
            </a:r>
            <a:r>
              <a:rPr b="1" lang="en-CA">
                <a:solidFill>
                  <a:schemeClr val="dk1"/>
                </a:solidFill>
              </a:rPr>
              <a:t>critical thinkers</a:t>
            </a:r>
            <a:r>
              <a:rPr lang="en-CA">
                <a:solidFill>
                  <a:schemeClr val="dk1"/>
                </a:solidFill>
              </a:rPr>
              <a:t> who can evaluate, question, and refine the solutions that AI suggests.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a9e526e1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a9e526e1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</a:rPr>
              <a:t>The course emphasizes not only technical competence in C++ programming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200">
                <a:solidFill>
                  <a:schemeClr val="dk1"/>
                </a:solidFill>
              </a:rPr>
              <a:t>but also </a:t>
            </a:r>
            <a:r>
              <a:rPr b="1" lang="en-CA" sz="1200">
                <a:solidFill>
                  <a:schemeClr val="dk1"/>
                </a:solidFill>
              </a:rPr>
              <a:t>conceptual understanding</a:t>
            </a:r>
            <a:r>
              <a:rPr lang="en-CA" sz="1200">
                <a:solidFill>
                  <a:schemeClr val="dk1"/>
                </a:solidFill>
              </a:rPr>
              <a:t> of abstraction, encapsulation, and modular design as </a:t>
            </a:r>
            <a:r>
              <a:rPr b="1" lang="en-CA" sz="1200">
                <a:solidFill>
                  <a:schemeClr val="dk1"/>
                </a:solidFill>
              </a:rPr>
              <a:t>key learning outcomes</a:t>
            </a:r>
            <a:r>
              <a:rPr lang="en-CA" sz="1200">
                <a:solidFill>
                  <a:schemeClr val="dk1"/>
                </a:solidFill>
              </a:rPr>
              <a:t> in software development.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a2bf26dd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9a2bf26dd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The project is intentionally scaffolded to guide students through multiple stages, from design to development, refining on the previous work, building complexity at each stage.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OOD (The Architect):</a:t>
            </a:r>
            <a:r>
              <a:rPr lang="en-CA">
                <a:solidFill>
                  <a:schemeClr val="dk1"/>
                </a:solidFill>
              </a:rPr>
              <a:t> Draws the blueprints. They decide where the walls go, how the rooms connect, and what the building should look like—but they don't touch a single brick.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OOP (The Builder):</a:t>
            </a:r>
            <a:r>
              <a:rPr lang="en-CA">
                <a:solidFill>
                  <a:schemeClr val="dk1"/>
                </a:solidFill>
              </a:rPr>
              <a:t> Takes those blueprints and actually lays the bricks, pours the concrete, and installs the wiring to make the building real.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Permitted Use: Brainstorming ideas, rephrasing requirements for clarity.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 Prohibited: Generating entire requirement documents.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Rationale: Students must create the initial class structure on their own to master foundational concepts.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Rationale: Students can use Al as a 'design critic' to refine their work, fostering critical evaluation.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Rationale: Students must translate their design to code skeletons independently, demonstrating core programming skills.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CA">
                <a:solidFill>
                  <a:schemeClr val="dk1"/>
                </a:solidFill>
              </a:rPr>
              <a:t>Rationale: Students can use Al for debugging, optimization, or testing feedback, modeling professional workflows.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aa9e526e1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aa9e526e1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Stage 2: Basic Design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Students independently create initial UML class diagrams. Develops foundational OOD skills.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Stage 4: Partial Code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Students translate designs to C++ code skeletons independently. Demonstrates core programming capability.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a9e526e1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a9e526e1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a9e526e1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a9e526e1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CA"/>
              <a:t>Stage 3: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CA"/>
              <a:t>Option B:</a:t>
            </a:r>
            <a:r>
              <a:rPr lang="en-CA"/>
              <a:t> </a:t>
            </a:r>
            <a:r>
              <a:rPr lang="en-CA"/>
              <a:t>Student provides their completed class diagrams. AI r</a:t>
            </a:r>
            <a:r>
              <a:rPr b="1" lang="en-CA"/>
              <a:t>eviews and points out unclear or missing interactions</a:t>
            </a:r>
            <a:r>
              <a:rPr lang="en-CA"/>
              <a:t>, </a:t>
            </a:r>
            <a:r>
              <a:rPr b="1" lang="en-CA"/>
              <a:t>ambiguous abstractions</a:t>
            </a:r>
            <a:r>
              <a:rPr lang="en-CA"/>
              <a:t>, or </a:t>
            </a:r>
            <a:r>
              <a:rPr b="1" lang="en-CA"/>
              <a:t>design inconsistencies</a:t>
            </a:r>
            <a:r>
              <a:rPr lang="en-CA"/>
              <a:t> without generating new designs.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CA"/>
              <a:t>Option C</a:t>
            </a:r>
            <a:r>
              <a:rPr lang="en-CA"/>
              <a:t>: Use AI to review ONE of your </a:t>
            </a:r>
            <a:r>
              <a:rPr b="1" lang="en-CA"/>
              <a:t>initial sequences of object interactions</a:t>
            </a:r>
            <a:r>
              <a:rPr lang="en-CA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a9e526e1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a9e526e1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 student in Stage 3 wants feedback on their class diagram.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 instruction of stage 3 gives an Example of Prompt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And also </a:t>
            </a:r>
            <a:r>
              <a:rPr lang="en-CA"/>
              <a:t>explicitly</a:t>
            </a:r>
            <a:r>
              <a:rPr lang="en-CA"/>
              <a:t> states that Do not copy…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936"/>
            <a:ext cx="9143544" cy="5107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last point in the left box, change it to &quot; include simplified chat history to show their interaction with AI tools&quot;. For the right box, change it to &quot;students who opt out of AI use should also reflect, describing how they refined their design or implementation. They provide version histories, accompanied by a brief rationale for their modifications.&quot;"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, keep the original content in the phase boxes, and keep the background, don't change anything except for what I have said"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